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4" r:id="rId11"/>
    <p:sldId id="262" r:id="rId12"/>
    <p:sldId id="263" r:id="rId13"/>
  </p:sldIdLst>
  <p:sldSz cx="18288000" cy="10287000"/>
  <p:notesSz cx="6858000" cy="9144000"/>
  <p:embeddedFontLst>
    <p:embeddedFont>
      <p:font typeface="Inter" panose="020B0604020202020204" charset="0"/>
      <p:regular r:id="rId14"/>
    </p:embeddedFont>
    <p:embeddedFont>
      <p:font typeface="Inter Bold" panose="020B0604020202020204" charset="0"/>
      <p:regular r:id="rId15"/>
    </p:embeddedFont>
    <p:embeddedFont>
      <p:font typeface="Inter Heavy" panose="020B0604020202020204" charset="0"/>
      <p:regular r:id="rId16"/>
    </p:embeddedFont>
    <p:embeddedFont>
      <p:font typeface="Open Sauce" panose="020B0604020202020204" charset="0"/>
      <p:regular r:id="rId17"/>
    </p:embeddedFont>
    <p:embeddedFont>
      <p:font typeface="Open Sauce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60180-CB82-4A2D-B743-CDCD5C731320}" v="2" dt="2025-10-27T08:35:32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0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27765" y="-402178"/>
            <a:ext cx="10904989" cy="12342220"/>
          </a:xfrm>
          <a:custGeom>
            <a:avLst/>
            <a:gdLst/>
            <a:ahLst/>
            <a:cxnLst/>
            <a:rect l="l" t="t" r="r" b="b"/>
            <a:pathLst>
              <a:path w="10904989" h="12342220">
                <a:moveTo>
                  <a:pt x="0" y="0"/>
                </a:moveTo>
                <a:lnTo>
                  <a:pt x="10904989" y="0"/>
                </a:lnTo>
                <a:lnTo>
                  <a:pt x="10904989" y="12342221"/>
                </a:lnTo>
                <a:lnTo>
                  <a:pt x="0" y="123422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2000"/>
            </a:blip>
            <a:stretch>
              <a:fillRect t="-1952" b="-195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45202" y="1150397"/>
            <a:ext cx="14597596" cy="766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84"/>
              </a:lnSpc>
            </a:pPr>
            <a:r>
              <a:rPr lang="en-US" sz="37084" b="1" spc="-4375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PITCH</a:t>
            </a:r>
          </a:p>
          <a:p>
            <a:pPr marL="0" lvl="0" indent="0" algn="ctr">
              <a:lnSpc>
                <a:spcPts val="28184"/>
              </a:lnSpc>
            </a:pPr>
            <a:r>
              <a:rPr lang="en-US" sz="37084" b="1" spc="-4375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DECK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65922" y="9306630"/>
            <a:ext cx="2933548" cy="432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653"/>
              </a:lnSpc>
            </a:pPr>
            <a:r>
              <a:rPr lang="en-US" sz="1777" b="1" spc="-53">
                <a:solidFill>
                  <a:srgbClr val="F06A1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PRESENTED BY SUNWORKS CI LIMITED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8530" y="9097080"/>
            <a:ext cx="2513344" cy="64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53"/>
              </a:lnSpc>
            </a:pPr>
            <a:r>
              <a:rPr lang="en-US" sz="1777" b="1" spc="-53">
                <a:solidFill>
                  <a:srgbClr val="F06A1D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INNOVATING FOR A GREATER SOLAR COMMUNITY PROJECT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706" y="623514"/>
            <a:ext cx="5566309" cy="23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WHO WE ARE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22706" y="3196671"/>
            <a:ext cx="5216094" cy="36878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2939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Founded in 2013, SunWorks is Jersey’s leading solar energy company. We design and deliver high-quality solar installations for homes, businesses, and community projects, combining technical expertise with a passion for sustainability. With a focus on innovation, reliability, and local partnerships, SunWorks is helping shape a brighter, greener future for the Channel Islands.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446905" y="5143500"/>
            <a:ext cx="7931544" cy="2958790"/>
            <a:chOff x="0" y="0"/>
            <a:chExt cx="10575393" cy="3945054"/>
          </a:xfrm>
        </p:grpSpPr>
        <p:sp>
          <p:nvSpPr>
            <p:cNvPr id="5" name="AutoShape 5"/>
            <p:cNvSpPr/>
            <p:nvPr/>
          </p:nvSpPr>
          <p:spPr>
            <a:xfrm>
              <a:off x="0" y="3932354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2700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926007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46905" y="5714868"/>
            <a:ext cx="2734749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600+ INSTALLATIONS COMPLETE AND COUNTING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46905" y="8683315"/>
            <a:ext cx="2513344" cy="6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1,800 HOMES POWERED BY SUNSHINE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446905" y="0"/>
            <a:ext cx="7841095" cy="4610100"/>
            <a:chOff x="0" y="0"/>
            <a:chExt cx="2710690" cy="1593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0690" cy="1593725"/>
            </a:xfrm>
            <a:custGeom>
              <a:avLst/>
              <a:gdLst/>
              <a:ahLst/>
              <a:cxnLst/>
              <a:rect l="l" t="t" r="r" b="b"/>
              <a:pathLst>
                <a:path w="2710690" h="1593725">
                  <a:moveTo>
                    <a:pt x="0" y="0"/>
                  </a:moveTo>
                  <a:lnTo>
                    <a:pt x="2710690" y="0"/>
                  </a:lnTo>
                  <a:lnTo>
                    <a:pt x="27106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6591" b="-659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27755" y="8992273"/>
            <a:ext cx="2387654" cy="74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28"/>
              </a:lnSpc>
            </a:pPr>
            <a:r>
              <a:rPr lang="en-US" sz="5945" b="1" spc="-178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(01)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46905" y="7215458"/>
            <a:ext cx="2513344" cy="43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16,000+ SOLAR PANELS INSTALLED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706" y="623514"/>
            <a:ext cx="9311604" cy="341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WHY WE STARTED THE GIVEAWAY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72031" y="4148380"/>
            <a:ext cx="7711447" cy="4080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9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At SunWorks, we believe renewable energy should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benefit everyone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—not just those who can afford it. That’s why we launched the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Community Solar Giveaway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, an annual initiative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designed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to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support local charities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by gifting them high-value solar installations. </a:t>
            </a:r>
          </a:p>
          <a:p>
            <a:pPr algn="l">
              <a:lnSpc>
                <a:spcPts val="2939"/>
              </a:lnSpc>
            </a:pPr>
            <a:endParaRPr lang="en-US" sz="2099" spc="-75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939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Our goal is to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reduce 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energy costs,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empower 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vital community services, and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accelerate 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Jersey’s transition to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clean energy.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By combining public engagement, industry collaboration, and volunteer spirit, we’re making sustainability more inclusive—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one rooftop at a time.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446905" y="5142324"/>
            <a:ext cx="7931544" cy="2595748"/>
            <a:chOff x="0" y="0"/>
            <a:chExt cx="10575393" cy="3460998"/>
          </a:xfrm>
        </p:grpSpPr>
        <p:sp>
          <p:nvSpPr>
            <p:cNvPr id="5" name="AutoShape 5"/>
            <p:cNvSpPr/>
            <p:nvPr/>
          </p:nvSpPr>
          <p:spPr>
            <a:xfrm>
              <a:off x="0" y="3448298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2700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689724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46905" y="5505318"/>
            <a:ext cx="2734749" cy="85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 COMPLETED SOLAR GIVEAWAY INSTALLATIONS TO DATE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46905" y="8107829"/>
            <a:ext cx="2513344" cy="85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64 FREE WORKING HOURS DONATED BY THE SUNWORKS TEAM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446905" y="0"/>
            <a:ext cx="7841095" cy="4610100"/>
            <a:chOff x="0" y="0"/>
            <a:chExt cx="2710690" cy="1593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10690" cy="1593725"/>
            </a:xfrm>
            <a:custGeom>
              <a:avLst/>
              <a:gdLst/>
              <a:ahLst/>
              <a:cxnLst/>
              <a:rect l="l" t="t" r="r" b="b"/>
              <a:pathLst>
                <a:path w="2710690" h="1593725">
                  <a:moveTo>
                    <a:pt x="0" y="0"/>
                  </a:moveTo>
                  <a:lnTo>
                    <a:pt x="2710690" y="0"/>
                  </a:lnTo>
                  <a:lnTo>
                    <a:pt x="27106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6591" b="-659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27755" y="8992273"/>
            <a:ext cx="2387654" cy="74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28"/>
              </a:lnSpc>
            </a:pPr>
            <a:r>
              <a:rPr lang="en-US" sz="5945" b="1" spc="-178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(02)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46905" y="6937220"/>
            <a:ext cx="2513344" cy="433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34 SOLAR PANELS INSTALLED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356456" y="9129752"/>
            <a:ext cx="7931544" cy="3477329"/>
            <a:chOff x="0" y="0"/>
            <a:chExt cx="10575393" cy="4636439"/>
          </a:xfrm>
        </p:grpSpPr>
        <p:sp>
          <p:nvSpPr>
            <p:cNvPr id="15" name="AutoShape 15"/>
            <p:cNvSpPr/>
            <p:nvPr/>
          </p:nvSpPr>
          <p:spPr>
            <a:xfrm>
              <a:off x="0" y="4623739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AutoShape 16"/>
            <p:cNvSpPr/>
            <p:nvPr/>
          </p:nvSpPr>
          <p:spPr>
            <a:xfrm>
              <a:off x="0" y="12700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0" y="2263494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446905" y="9337090"/>
            <a:ext cx="2513344" cy="64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4"/>
              </a:lnSpc>
            </a:pPr>
            <a:r>
              <a:rPr lang="en-US" sz="1800" b="1" spc="-54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 SCAFFOLDS DONATED BY SMART SCAFFOLDING LTD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20889" y="3124368"/>
            <a:ext cx="10344237" cy="5119718"/>
            <a:chOff x="0" y="0"/>
            <a:chExt cx="3220075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0075" cy="1593725"/>
            </a:xfrm>
            <a:custGeom>
              <a:avLst/>
              <a:gdLst/>
              <a:ahLst/>
              <a:cxnLst/>
              <a:rect l="l" t="t" r="r" b="b"/>
              <a:pathLst>
                <a:path w="3220075" h="1593725">
                  <a:moveTo>
                    <a:pt x="0" y="0"/>
                  </a:moveTo>
                  <a:lnTo>
                    <a:pt x="3220075" y="0"/>
                  </a:lnTo>
                  <a:lnTo>
                    <a:pt x="322007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13139" b="-1313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22706" y="623514"/>
            <a:ext cx="6088668" cy="23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PAST WINNERS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706" y="8751895"/>
            <a:ext cx="2930529" cy="74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8"/>
              </a:lnSpc>
            </a:pPr>
            <a:r>
              <a:rPr lang="en-US" sz="5945" b="1" spc="-178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(03)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82448" y="2840062"/>
            <a:ext cx="4517411" cy="5650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20"/>
              </a:lnSpc>
            </a:pP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As part of our commitment to community and sustainability, SunWorks donated a 5kW solar system valued at approximately £10,000 to </a:t>
            </a:r>
            <a:r>
              <a:rPr lang="en-US" sz="1800" b="1" spc="-16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SCOOP (the sustainable cooperative) </a:t>
            </a: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through a public voting campaign. </a:t>
            </a:r>
          </a:p>
          <a:p>
            <a:pPr marL="0" lvl="0" indent="0" algn="l">
              <a:lnSpc>
                <a:spcPts val="2520"/>
              </a:lnSpc>
            </a:pPr>
            <a:endParaRPr lang="en-US" sz="1800" spc="-160">
              <a:solidFill>
                <a:srgbClr val="6D6E7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520"/>
              </a:lnSpc>
            </a:pP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Since installation, the system has generated over 2,470 kWh of clean energy, with 98% of the power directly used by SCOOP, resulting in </a:t>
            </a:r>
            <a:r>
              <a:rPr lang="en-US" sz="1800" b="1" spc="-16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£550 </a:t>
            </a: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in electricity </a:t>
            </a:r>
            <a:r>
              <a:rPr lang="en-US" sz="1800" b="1" spc="-16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savings </a:t>
            </a: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to date. The solar energy has enabled cold storage for organic produce, significantly </a:t>
            </a:r>
            <a:r>
              <a:rPr lang="en-US" sz="1800" b="1" spc="-16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reducing operational costs.</a:t>
            </a: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marL="0" lvl="0" indent="0" algn="l">
              <a:lnSpc>
                <a:spcPts val="2520"/>
              </a:lnSpc>
            </a:pPr>
            <a:endParaRPr lang="en-US" sz="1800" spc="-160">
              <a:solidFill>
                <a:srgbClr val="6D6E7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520"/>
              </a:lnSpc>
            </a:pP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This initiative was made possible thanks to </a:t>
            </a:r>
            <a:r>
              <a:rPr lang="en-US" sz="1800" b="1" spc="-16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SMART Scaffolding</a:t>
            </a:r>
            <a:r>
              <a:rPr lang="en-US" sz="1800" spc="-16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’s generous service donation and the volunteer efforts of SunWorks staff, showcasing the power of collaboration in driving Jersey’s renewable future.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70632" y="623514"/>
            <a:ext cx="6088668" cy="1243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96817" y="3124368"/>
            <a:ext cx="5795074" cy="5475128"/>
            <a:chOff x="0" y="0"/>
            <a:chExt cx="1803958" cy="17043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3958" cy="1704362"/>
            </a:xfrm>
            <a:custGeom>
              <a:avLst/>
              <a:gdLst/>
              <a:ahLst/>
              <a:cxnLst/>
              <a:rect l="l" t="t" r="r" b="b"/>
              <a:pathLst>
                <a:path w="1803958" h="1704362">
                  <a:moveTo>
                    <a:pt x="0" y="0"/>
                  </a:moveTo>
                  <a:lnTo>
                    <a:pt x="1803958" y="0"/>
                  </a:lnTo>
                  <a:lnTo>
                    <a:pt x="1803958" y="1704362"/>
                  </a:lnTo>
                  <a:lnTo>
                    <a:pt x="0" y="1704362"/>
                  </a:lnTo>
                  <a:close/>
                </a:path>
              </a:pathLst>
            </a:custGeom>
            <a:blipFill>
              <a:blip r:embed="rId2"/>
              <a:stretch>
                <a:fillRect t="-44083" b="-4408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22706" y="623514"/>
            <a:ext cx="6088668" cy="23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PAST WINNERS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706" y="8751895"/>
            <a:ext cx="2930529" cy="74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528"/>
              </a:lnSpc>
            </a:pPr>
            <a:r>
              <a:rPr lang="en-US" sz="5945" b="1" spc="-178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(04)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379956" y="3095793"/>
            <a:ext cx="4575859" cy="5972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2"/>
              </a:lnSpc>
            </a:pP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In our latest solar giveaway, SunWorks awarded a 7kW solar system worth £10,000 to the </a:t>
            </a:r>
            <a:r>
              <a:rPr lang="en-US" sz="1823" b="1" spc="-162" dirty="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Oxygen Therapy Centre</a:t>
            </a: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, a charity providing oxygen treatments for a range of health conditions. </a:t>
            </a:r>
          </a:p>
          <a:p>
            <a:pPr marL="0" lvl="0" indent="0" algn="l">
              <a:lnSpc>
                <a:spcPts val="2552"/>
              </a:lnSpc>
            </a:pPr>
            <a:endParaRPr lang="en-US" sz="1823" spc="-162" dirty="0">
              <a:solidFill>
                <a:srgbClr val="6D6E7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552"/>
              </a:lnSpc>
            </a:pP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Installed in </a:t>
            </a:r>
            <a:r>
              <a:rPr lang="en-US" sz="1823" b="1" spc="-162" dirty="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September 2025</a:t>
            </a: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, the system is designed to lower energy bills by 16% and reduce the charity’s environmental footprint, allowing more resources to be directed toward patient care. </a:t>
            </a:r>
          </a:p>
          <a:p>
            <a:pPr marL="0" lvl="0" indent="0" algn="l">
              <a:lnSpc>
                <a:spcPts val="2552"/>
              </a:lnSpc>
            </a:pPr>
            <a:endParaRPr lang="en-US" sz="1823" spc="-162" dirty="0">
              <a:solidFill>
                <a:srgbClr val="6D6E71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0" lvl="0" indent="0" algn="l">
              <a:lnSpc>
                <a:spcPts val="2552"/>
              </a:lnSpc>
            </a:pP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The initiative received overwhelming public support through voting, with </a:t>
            </a:r>
            <a:r>
              <a:rPr lang="en-US" sz="1823" b="1" spc="-162" dirty="0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EYECAN </a:t>
            </a: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named as the runner-up. This project reflects our mission to empower local </a:t>
            </a:r>
            <a:r>
              <a:rPr lang="en-US" sz="1823" spc="-162" dirty="0" err="1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organisations</a:t>
            </a:r>
            <a:r>
              <a:rPr lang="en-US" sz="1823" spc="-162" dirty="0">
                <a:solidFill>
                  <a:srgbClr val="6D6E71"/>
                </a:solidFill>
                <a:latin typeface="Open Sauce"/>
                <a:ea typeface="Open Sauce"/>
                <a:cs typeface="Open Sauce"/>
                <a:sym typeface="Open Sauce"/>
              </a:rPr>
              <a:t> through clean energy, with community engagement and impact at its core.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70632" y="623514"/>
            <a:ext cx="6088668" cy="1243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2025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489632" y="3124368"/>
            <a:ext cx="5795074" cy="5475128"/>
            <a:chOff x="0" y="0"/>
            <a:chExt cx="1803958" cy="170436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3958" cy="1704362"/>
            </a:xfrm>
            <a:custGeom>
              <a:avLst/>
              <a:gdLst/>
              <a:ahLst/>
              <a:cxnLst/>
              <a:rect l="l" t="t" r="r" b="b"/>
              <a:pathLst>
                <a:path w="1803958" h="1704362">
                  <a:moveTo>
                    <a:pt x="0" y="0"/>
                  </a:moveTo>
                  <a:lnTo>
                    <a:pt x="1803958" y="0"/>
                  </a:lnTo>
                  <a:lnTo>
                    <a:pt x="1803958" y="1704362"/>
                  </a:lnTo>
                  <a:lnTo>
                    <a:pt x="0" y="1704362"/>
                  </a:lnTo>
                  <a:close/>
                </a:path>
              </a:pathLst>
            </a:custGeom>
            <a:blipFill>
              <a:blip r:embed="rId3"/>
              <a:stretch>
                <a:fillRect t="-20648" b="-2064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E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706" y="623514"/>
            <a:ext cx="5566309" cy="2329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10899" b="1" spc="-1286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 WITH US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446905" y="6237684"/>
            <a:ext cx="7931544" cy="2668357"/>
            <a:chOff x="0" y="0"/>
            <a:chExt cx="10575393" cy="3557809"/>
          </a:xfrm>
        </p:grpSpPr>
        <p:sp>
          <p:nvSpPr>
            <p:cNvPr id="4" name="AutoShape 4"/>
            <p:cNvSpPr/>
            <p:nvPr/>
          </p:nvSpPr>
          <p:spPr>
            <a:xfrm>
              <a:off x="0" y="3545109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AutoShape 5"/>
            <p:cNvSpPr/>
            <p:nvPr/>
          </p:nvSpPr>
          <p:spPr>
            <a:xfrm>
              <a:off x="0" y="12700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736981"/>
              <a:ext cx="10575393" cy="0"/>
            </a:xfrm>
            <a:prstGeom prst="line">
              <a:avLst/>
            </a:prstGeom>
            <a:ln w="254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446905" y="5197470"/>
            <a:ext cx="5931952" cy="1160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1" spc="66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AMPLIFY COMMUNITY IMPACT: </a:t>
            </a:r>
            <a:r>
              <a:rPr lang="en-US" sz="1800" spc="66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YOUR CONTRIBUTION INCREASES THE VALUE OF THE GIVEAWAY, ALLOWING US TO OFFER LARGER OR MULTIPLE INSTALLATIONS.</a:t>
            </a:r>
          </a:p>
          <a:p>
            <a:pPr marL="0" lvl="0" indent="0" algn="l">
              <a:lnSpc>
                <a:spcPts val="1800"/>
              </a:lnSpc>
            </a:pPr>
            <a:endParaRPr lang="en-US" sz="1800" spc="66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446905" y="0"/>
            <a:ext cx="7841095" cy="4610100"/>
            <a:chOff x="0" y="0"/>
            <a:chExt cx="2710690" cy="1593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0690" cy="1593725"/>
            </a:xfrm>
            <a:custGeom>
              <a:avLst/>
              <a:gdLst/>
              <a:ahLst/>
              <a:cxnLst/>
              <a:rect l="l" t="t" r="r" b="b"/>
              <a:pathLst>
                <a:path w="2710690" h="1593725">
                  <a:moveTo>
                    <a:pt x="0" y="0"/>
                  </a:moveTo>
                  <a:lnTo>
                    <a:pt x="2710690" y="0"/>
                  </a:lnTo>
                  <a:lnTo>
                    <a:pt x="27106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56303" b="-5630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33239" y="9255202"/>
            <a:ext cx="2387654" cy="74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28"/>
              </a:lnSpc>
            </a:pPr>
            <a:r>
              <a:rPr lang="en-US" sz="5945" b="1" spc="-178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(05)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706" y="2767545"/>
            <a:ext cx="7821065" cy="6784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0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SunWorks has proudly delivered a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community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-focused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solar giveaway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for two consecutive years, gifting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£10,000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solar installations to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local charities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in Jersey. These impactful projects have not only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reduced energy costs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and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carbon footprints 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but also empowered </a:t>
            </a:r>
            <a:r>
              <a:rPr lang="en-US" sz="2099" spc="-75" dirty="0" err="1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organisations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to reinvest savings into vital services—from organic food storage to patient care.</a:t>
            </a:r>
          </a:p>
          <a:p>
            <a:pPr algn="l">
              <a:lnSpc>
                <a:spcPts val="3170"/>
              </a:lnSpc>
            </a:pPr>
            <a:endParaRPr lang="en-US" sz="2099" spc="-75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170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We are now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seeking a co-sponsor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for the </a:t>
            </a:r>
            <a:r>
              <a:rPr lang="en-US" sz="2099" b="1" spc="-75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2026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edition, with partnership options of £5,000 or £10,000. Your contribution will directly enhance the scale, visibility, and impact of the giveaway, helping us reach more charities and amplify Jersey’s renewable energy movement. This is a unique opportunity to align your brand with sustainability, innovation, and community engagement—while making a tangible difference in the lives of islanders.</a:t>
            </a:r>
          </a:p>
          <a:p>
            <a:pPr marL="0" lvl="0" indent="0" algn="l">
              <a:lnSpc>
                <a:spcPts val="3170"/>
              </a:lnSpc>
            </a:pPr>
            <a:endParaRPr lang="en-US" sz="2099" spc="-75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31826" y="4605655"/>
            <a:ext cx="1983253" cy="53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WHY?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37347" y="6640317"/>
            <a:ext cx="5931952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1" spc="-66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BRAND VISIBILITY: </a:t>
            </a:r>
            <a:r>
              <a:rPr lang="en-US" sz="1800" spc="-66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CO-BRANDING ACROSS ALL CAMPAIGN MATERIALS, PRESS RELEASES, AND INSTALLATION EVENTS.</a:t>
            </a:r>
          </a:p>
          <a:p>
            <a:pPr marL="0" lvl="0" indent="0" algn="l">
              <a:lnSpc>
                <a:spcPts val="1800"/>
              </a:lnSpc>
            </a:pPr>
            <a:endParaRPr lang="en-US" sz="1800" spc="-66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446905" y="8003130"/>
            <a:ext cx="5931952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1" spc="-66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CSR ALIGNMENT: </a:t>
            </a:r>
            <a:r>
              <a:rPr lang="en-US" sz="1800" spc="-66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DEMONSTRATE YOUR COMMITMENT TO SUSTAINABILITY AND COMMUNITY WELLBEING.</a:t>
            </a:r>
          </a:p>
          <a:p>
            <a:pPr marL="0" lvl="0" indent="0" algn="l">
              <a:lnSpc>
                <a:spcPts val="1800"/>
              </a:lnSpc>
            </a:pPr>
            <a:endParaRPr lang="en-US" sz="1800" spc="-66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446905" y="9299039"/>
            <a:ext cx="5931952" cy="70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1" spc="-66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ENGAGEMENT: </a:t>
            </a:r>
            <a:r>
              <a:rPr lang="en-US" sz="1800" spc="-66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BE PART OF A HIGH-VISIBILITY PUBLIC VOTING CAMPAIGN THAT ENERGIZES LOCAL SUPPORT.</a:t>
            </a:r>
          </a:p>
          <a:p>
            <a:pPr marL="0" lvl="0" indent="0" algn="l">
              <a:lnSpc>
                <a:spcPts val="1800"/>
              </a:lnSpc>
            </a:pPr>
            <a:endParaRPr lang="en-US" sz="1800" spc="-66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E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536921-32DF-06A4-504E-1D88ABA04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5ED9219-C1F7-A1BD-A12E-0B4E9555CA35}"/>
              </a:ext>
            </a:extLst>
          </p:cNvPr>
          <p:cNvSpPr txBox="1"/>
          <p:nvPr/>
        </p:nvSpPr>
        <p:spPr>
          <a:xfrm>
            <a:off x="422706" y="623514"/>
            <a:ext cx="741839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610"/>
              </a:lnSpc>
            </a:pPr>
            <a:r>
              <a:rPr lang="en-US" sz="9000" b="1" spc="-1286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EXPIERIENCE &amp; OPPORTUNITIES 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07621D1-A17A-7CEE-20B0-82A10019BA9D}"/>
              </a:ext>
            </a:extLst>
          </p:cNvPr>
          <p:cNvSpPr txBox="1"/>
          <p:nvPr/>
        </p:nvSpPr>
        <p:spPr>
          <a:xfrm>
            <a:off x="15465917" y="9350437"/>
            <a:ext cx="238765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28"/>
              </a:lnSpc>
            </a:pPr>
            <a:r>
              <a:rPr lang="en-US" sz="5945" b="1" spc="-178" dirty="0">
                <a:solidFill>
                  <a:srgbClr val="DFDFD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(06)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0E13E1B0-FBCF-1F7A-6A33-C581FF1BD1BE}"/>
              </a:ext>
            </a:extLst>
          </p:cNvPr>
          <p:cNvSpPr txBox="1"/>
          <p:nvPr/>
        </p:nvSpPr>
        <p:spPr>
          <a:xfrm>
            <a:off x="1139821" y="3771900"/>
            <a:ext cx="4073094" cy="5704447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l">
              <a:lnSpc>
                <a:spcPts val="3170"/>
              </a:lnSpc>
            </a:pPr>
            <a:r>
              <a:rPr lang="en-US" sz="2500" b="1" spc="-75" dirty="0">
                <a:solidFill>
                  <a:schemeClr val="accent6">
                    <a:lumMod val="75000"/>
                  </a:schemeClr>
                </a:solidFill>
                <a:latin typeface="Open Sauce"/>
                <a:ea typeface="Open Sauce"/>
                <a:cs typeface="Open Sauce"/>
                <a:sym typeface="Open Sauce"/>
              </a:rPr>
              <a:t>SOLAR TASTER DAY </a:t>
            </a:r>
          </a:p>
          <a:p>
            <a:pPr algn="l">
              <a:lnSpc>
                <a:spcPts val="3170"/>
              </a:lnSpc>
            </a:pPr>
            <a:endParaRPr lang="en-US" sz="2099" b="1" spc="-75" dirty="0">
              <a:solidFill>
                <a:schemeClr val="accent6">
                  <a:lumMod val="75000"/>
                </a:schemeClr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3170"/>
              </a:lnSpc>
            </a:pPr>
            <a:r>
              <a:rPr lang="en-US" sz="2050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On the day of the Solar Giveaway installation, give your team a </a:t>
            </a:r>
            <a:r>
              <a:rPr lang="en-US" sz="2050" b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‘day in the life’</a:t>
            </a:r>
            <a:r>
              <a:rPr lang="en-US" sz="2050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of a </a:t>
            </a:r>
            <a:r>
              <a:rPr lang="en-US" sz="2050" spc="-75" dirty="0" err="1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SunWorks</a:t>
            </a:r>
            <a:r>
              <a:rPr lang="en-US" sz="2050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crew member. The Sponsor team *</a:t>
            </a:r>
            <a:r>
              <a:rPr lang="en-US" sz="2050" i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limited to numbers and responsibilities</a:t>
            </a:r>
            <a:r>
              <a:rPr lang="en-US" sz="2050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 for safety reasons joins us on the day of the installation to help the team, meet &amp; greet with the winners, to gain a true insight of all the magic behind the scenes. </a:t>
            </a:r>
            <a:endParaRPr lang="en-US" sz="2050" spc="-75" dirty="0">
              <a:solidFill>
                <a:srgbClr val="DFDFDF"/>
              </a:solidFill>
              <a:latin typeface="Open Sauce"/>
              <a:ea typeface="Open Sauce"/>
              <a:cs typeface="Open Sauce"/>
            </a:endParaRPr>
          </a:p>
          <a:p>
            <a:pPr algn="l">
              <a:lnSpc>
                <a:spcPts val="3170"/>
              </a:lnSpc>
            </a:pPr>
            <a:endParaRPr lang="en-US" sz="2099" spc="-75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B10FC8B7-4DEE-1C8C-4540-3121379581D5}"/>
              </a:ext>
            </a:extLst>
          </p:cNvPr>
          <p:cNvSpPr txBox="1"/>
          <p:nvPr/>
        </p:nvSpPr>
        <p:spPr>
          <a:xfrm>
            <a:off x="6019800" y="3771900"/>
            <a:ext cx="4073094" cy="5294078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l">
              <a:lnSpc>
                <a:spcPts val="3170"/>
              </a:lnSpc>
            </a:pPr>
            <a:r>
              <a:rPr lang="en-US" sz="2500" b="1" spc="-75" dirty="0">
                <a:solidFill>
                  <a:schemeClr val="accent6">
                    <a:lumMod val="75000"/>
                  </a:schemeClr>
                </a:solidFill>
                <a:latin typeface="Open Sauce"/>
                <a:ea typeface="Open Sauce"/>
                <a:cs typeface="Open Sauce"/>
                <a:sym typeface="Open Sauce"/>
              </a:rPr>
              <a:t>BRAND RECOGNITION</a:t>
            </a:r>
          </a:p>
          <a:p>
            <a:pPr algn="l">
              <a:lnSpc>
                <a:spcPts val="3170"/>
              </a:lnSpc>
            </a:pPr>
            <a:endParaRPr lang="en-US" sz="2099" b="1" spc="-75" dirty="0">
              <a:solidFill>
                <a:schemeClr val="accent6">
                  <a:lumMod val="75000"/>
                </a:schemeClr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170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We can make the winner reveal and installation events </a:t>
            </a:r>
            <a:r>
              <a:rPr lang="en-US" sz="2099" b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bigger and better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, together! Over the two events (online and in-person) you will receive </a:t>
            </a:r>
            <a:r>
              <a:rPr lang="en-US" sz="2099" b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full branding </a:t>
            </a: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and media coverage as our lead sponsor for the giveaway. Naming rights “SunWorks Solar Giveaway, </a:t>
            </a:r>
            <a:r>
              <a:rPr lang="en-US" sz="2099" b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Powered with ‘</a:t>
            </a:r>
            <a:r>
              <a:rPr lang="en-US" sz="2099" b="1" i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your company name’</a:t>
            </a:r>
            <a:r>
              <a:rPr lang="en-US" sz="2099" b="1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” </a:t>
            </a:r>
          </a:p>
          <a:p>
            <a:pPr algn="l">
              <a:lnSpc>
                <a:spcPts val="3170"/>
              </a:lnSpc>
            </a:pPr>
            <a:endParaRPr lang="en-US" sz="2099" spc="-75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A5F92802-A479-7DF4-6369-E495AE5C249A}"/>
              </a:ext>
            </a:extLst>
          </p:cNvPr>
          <p:cNvSpPr txBox="1"/>
          <p:nvPr/>
        </p:nvSpPr>
        <p:spPr>
          <a:xfrm>
            <a:off x="10899779" y="3771900"/>
            <a:ext cx="5714999" cy="4062972"/>
          </a:xfrm>
          <a:prstGeom prst="rect">
            <a:avLst/>
          </a:prstGeom>
        </p:spPr>
        <p:txBody>
          <a:bodyPr wrap="square" lIns="0" tIns="0" rIns="0" bIns="0" numCol="1" rtlCol="0" anchor="t">
            <a:spAutoFit/>
          </a:bodyPr>
          <a:lstStyle/>
          <a:p>
            <a:pPr algn="l">
              <a:lnSpc>
                <a:spcPts val="3170"/>
              </a:lnSpc>
            </a:pPr>
            <a:r>
              <a:rPr lang="en-US" sz="2500" b="1" spc="-75" dirty="0">
                <a:solidFill>
                  <a:schemeClr val="accent6">
                    <a:lumMod val="75000"/>
                  </a:schemeClr>
                </a:solidFill>
                <a:latin typeface="Open Sauce"/>
                <a:ea typeface="Open Sauce"/>
                <a:cs typeface="Open Sauce"/>
                <a:sym typeface="Open Sauce"/>
              </a:rPr>
              <a:t>COMMUNITY STORY INTEGRATION</a:t>
            </a:r>
          </a:p>
          <a:p>
            <a:pPr algn="l">
              <a:lnSpc>
                <a:spcPts val="3170"/>
              </a:lnSpc>
            </a:pPr>
            <a:endParaRPr lang="en-US" sz="2099" b="1" spc="-75" dirty="0">
              <a:solidFill>
                <a:schemeClr val="accent6">
                  <a:lumMod val="75000"/>
                </a:schemeClr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>
              <a:lnSpc>
                <a:spcPts val="3170"/>
              </a:lnSpc>
            </a:pPr>
            <a:r>
              <a:rPr lang="en-US" sz="2050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Your company logo on videos documenting the winner’s journey and installation process, spread across all forms of social media through SunWorks and your company’s platforms as a partnership. </a:t>
            </a:r>
            <a:endParaRPr lang="en-US" sz="2050" spc="-75" dirty="0">
              <a:solidFill>
                <a:srgbClr val="DFDFDF"/>
              </a:solidFill>
              <a:latin typeface="Open Sauce"/>
              <a:ea typeface="Open Sauce"/>
              <a:cs typeface="Open Sauce"/>
            </a:endParaRPr>
          </a:p>
          <a:p>
            <a:pPr algn="l">
              <a:lnSpc>
                <a:spcPts val="3170"/>
              </a:lnSpc>
            </a:pPr>
            <a:endParaRPr lang="en-US" sz="2099" spc="-75" dirty="0">
              <a:solidFill>
                <a:srgbClr val="DFDFDF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l">
              <a:lnSpc>
                <a:spcPts val="3170"/>
              </a:lnSpc>
            </a:pPr>
            <a:r>
              <a:rPr lang="en-US" sz="2099" spc="-75" dirty="0">
                <a:solidFill>
                  <a:srgbClr val="DFDFDF"/>
                </a:solidFill>
                <a:latin typeface="Open Sauce"/>
                <a:ea typeface="Open Sauce"/>
                <a:cs typeface="Open Sauce"/>
                <a:sym typeface="Open Sauce"/>
              </a:rPr>
              <a:t>A chance to also provide a few words at the events, and interview for videos.</a:t>
            </a:r>
          </a:p>
        </p:txBody>
      </p:sp>
    </p:spTree>
    <p:extLst>
      <p:ext uri="{BB962C8B-B14F-4D97-AF65-F5344CB8AC3E}">
        <p14:creationId xmlns:p14="http://schemas.microsoft.com/office/powerpoint/2010/main" val="2777335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3699" y="4538657"/>
            <a:ext cx="8989731" cy="5461712"/>
            <a:chOff x="0" y="0"/>
            <a:chExt cx="2623200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3200" cy="1593725"/>
            </a:xfrm>
            <a:custGeom>
              <a:avLst/>
              <a:gdLst/>
              <a:ahLst/>
              <a:cxnLst/>
              <a:rect l="l" t="t" r="r" b="b"/>
              <a:pathLst>
                <a:path w="2623200" h="1593725">
                  <a:moveTo>
                    <a:pt x="0" y="0"/>
                  </a:moveTo>
                  <a:lnTo>
                    <a:pt x="2623200" y="0"/>
                  </a:lnTo>
                  <a:lnTo>
                    <a:pt x="262320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004" r="-400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362999" y="4902164"/>
            <a:ext cx="7931544" cy="1983194"/>
            <a:chOff x="0" y="0"/>
            <a:chExt cx="10575393" cy="2644259"/>
          </a:xfrm>
        </p:grpSpPr>
        <p:sp>
          <p:nvSpPr>
            <p:cNvPr id="5" name="AutoShape 5"/>
            <p:cNvSpPr/>
            <p:nvPr/>
          </p:nvSpPr>
          <p:spPr>
            <a:xfrm>
              <a:off x="0" y="19050"/>
              <a:ext cx="10575393" cy="0"/>
            </a:xfrm>
            <a:prstGeom prst="line">
              <a:avLst/>
            </a:prstGeom>
            <a:ln w="381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1227426"/>
              <a:ext cx="10575393" cy="0"/>
            </a:xfrm>
            <a:prstGeom prst="line">
              <a:avLst/>
            </a:prstGeom>
            <a:ln w="381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2625209"/>
              <a:ext cx="10575393" cy="0"/>
            </a:xfrm>
            <a:prstGeom prst="line">
              <a:avLst/>
            </a:prstGeom>
            <a:ln w="381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83699" y="1046518"/>
            <a:ext cx="9731700" cy="2606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28"/>
              </a:lnSpc>
            </a:pPr>
            <a:r>
              <a:rPr lang="en-US" sz="12188" b="1" spc="-1438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SPONSORSHIP OPTIONS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28771" y="1067137"/>
            <a:ext cx="2930529" cy="7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28"/>
              </a:lnSpc>
            </a:pPr>
            <a:r>
              <a:rPr lang="en-US" sz="5900" b="1" spc="-178" dirty="0">
                <a:solidFill>
                  <a:srgbClr val="6D6E71"/>
                </a:solidFill>
                <a:latin typeface="Inter Bold"/>
                <a:ea typeface="Inter Bold"/>
                <a:cs typeface="Inter Bold"/>
                <a:sym typeface="Inter Bold"/>
              </a:rPr>
              <a:t>(07)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15399" y="4184707"/>
            <a:ext cx="6743901" cy="2563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3"/>
              </a:lnSpc>
            </a:pPr>
            <a:r>
              <a:rPr lang="en-US" sz="2399" b="1" spc="-71">
                <a:solidFill>
                  <a:srgbClr val="6D6E71"/>
                </a:solidFill>
                <a:latin typeface="Inter Heavy"/>
                <a:ea typeface="Inter Heavy"/>
                <a:cs typeface="Inter Heavy"/>
                <a:sym typeface="Inter Heavy"/>
              </a:rPr>
              <a:t>SILVER PACKAGE £5,000 </a:t>
            </a:r>
          </a:p>
          <a:p>
            <a:pPr marL="388622" lvl="1" indent="-194311" algn="l">
              <a:lnSpc>
                <a:spcPts val="3888"/>
              </a:lnSpc>
              <a:buFont typeface="Arial"/>
              <a:buChar char="•"/>
            </a:pPr>
            <a:r>
              <a:rPr lang="en-US" sz="1800" spc="-54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FACILITATE INSTALLATION WORTH APPROXIMATELY £20,000</a:t>
            </a:r>
          </a:p>
          <a:p>
            <a:pPr marL="388622" lvl="1" indent="-194311" algn="l">
              <a:lnSpc>
                <a:spcPts val="3888"/>
              </a:lnSpc>
              <a:buFont typeface="Arial"/>
              <a:buChar char="•"/>
            </a:pPr>
            <a:r>
              <a:rPr lang="en-US" sz="1800" spc="-54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 FULL CO-BRANDING, JOINT PR, SPEAKING OPPORTUNITY AT INSTALLATION EVENT, FEATURED IN CAMPAIGN VIDEO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15399" y="7067834"/>
            <a:ext cx="6141407" cy="304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3"/>
              </a:lnSpc>
            </a:pPr>
            <a:r>
              <a:rPr lang="en-US" sz="2399" b="1" spc="-71">
                <a:solidFill>
                  <a:srgbClr val="6D6E71"/>
                </a:solidFill>
                <a:latin typeface="Inter Heavy"/>
                <a:ea typeface="Inter Heavy"/>
                <a:cs typeface="Inter Heavy"/>
                <a:sym typeface="Inter Heavy"/>
              </a:rPr>
              <a:t>GOLD PACKAGE £10,000</a:t>
            </a:r>
          </a:p>
          <a:p>
            <a:pPr marL="388622" lvl="1" indent="-194311" algn="l">
              <a:lnSpc>
                <a:spcPts val="3888"/>
              </a:lnSpc>
              <a:buFont typeface="Arial"/>
              <a:buChar char="•"/>
            </a:pPr>
            <a:r>
              <a:rPr lang="en-US" sz="1800" spc="-54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FACILITATE INSTALLATION WORTH APPROXIMATELY £30,000 </a:t>
            </a:r>
          </a:p>
          <a:p>
            <a:pPr marL="388622" lvl="1" indent="-194311" algn="l">
              <a:lnSpc>
                <a:spcPts val="3888"/>
              </a:lnSpc>
              <a:buFont typeface="Arial"/>
              <a:buChar char="•"/>
            </a:pPr>
            <a:r>
              <a:rPr lang="en-US" sz="1800" spc="-54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FULL CO-BRANDING, JOINT PR, SPEAKING OPPORTUNITY AT INSTALLATION EVENT, FEATURED IN CAMPAIGN VIDEO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515399" y="7775426"/>
            <a:ext cx="7931544" cy="2341551"/>
            <a:chOff x="0" y="0"/>
            <a:chExt cx="10575393" cy="3122068"/>
          </a:xfrm>
        </p:grpSpPr>
        <p:sp>
          <p:nvSpPr>
            <p:cNvPr id="13" name="AutoShape 13"/>
            <p:cNvSpPr/>
            <p:nvPr/>
          </p:nvSpPr>
          <p:spPr>
            <a:xfrm>
              <a:off x="0" y="19050"/>
              <a:ext cx="10575393" cy="0"/>
            </a:xfrm>
            <a:prstGeom prst="line">
              <a:avLst/>
            </a:prstGeom>
            <a:ln w="381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1448968"/>
              <a:ext cx="10575393" cy="0"/>
            </a:xfrm>
            <a:prstGeom prst="line">
              <a:avLst/>
            </a:prstGeom>
            <a:ln w="381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AutoShape 15"/>
            <p:cNvSpPr/>
            <p:nvPr/>
          </p:nvSpPr>
          <p:spPr>
            <a:xfrm>
              <a:off x="0" y="3103018"/>
              <a:ext cx="10575393" cy="0"/>
            </a:xfrm>
            <a:prstGeom prst="line">
              <a:avLst/>
            </a:prstGeom>
            <a:ln w="38100" cap="flat">
              <a:solidFill>
                <a:srgbClr val="F06A1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83699" y="1046518"/>
            <a:ext cx="9731700" cy="138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28"/>
              </a:lnSpc>
            </a:pPr>
            <a:r>
              <a:rPr lang="en-US" sz="12188" b="1" spc="-1438">
                <a:solidFill>
                  <a:srgbClr val="6D6E71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THANK YOU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328771" y="1067137"/>
            <a:ext cx="2930529" cy="7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528"/>
              </a:lnSpc>
            </a:pPr>
            <a:r>
              <a:rPr lang="en-US" sz="5900" b="1" spc="-178" dirty="0">
                <a:solidFill>
                  <a:srgbClr val="6D6E71"/>
                </a:solidFill>
                <a:latin typeface="Inter Bold"/>
                <a:ea typeface="Inter Bold"/>
                <a:cs typeface="Inter Bold"/>
                <a:sym typeface="Inter Bold"/>
              </a:rPr>
              <a:t>(08)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15390"/>
            <a:ext cx="6743901" cy="55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3"/>
              </a:lnSpc>
            </a:pPr>
            <a:r>
              <a:rPr lang="en-US" sz="2399" b="1" spc="-71" dirty="0">
                <a:solidFill>
                  <a:srgbClr val="F06A1D"/>
                </a:solidFill>
                <a:latin typeface="Inter Heavy"/>
                <a:ea typeface="Inter Heavy"/>
                <a:cs typeface="Inter Heavy"/>
                <a:sym typeface="Inter Heavy"/>
              </a:rPr>
              <a:t>JOIN US IN POWERING JERSEY’S FUTURE</a:t>
            </a:r>
          </a:p>
          <a:p>
            <a:pPr algn="l">
              <a:lnSpc>
                <a:spcPts val="3888"/>
              </a:lnSpc>
            </a:pPr>
            <a:r>
              <a:rPr lang="en-US" sz="1800" spc="-54" dirty="0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PARTNER WITH SUNWORKS TO CO-SPONSOR THE 2026 COMMUNITY SOLAR GIVEAWAY AND MAKE A LASTING IMPACT. </a:t>
            </a:r>
          </a:p>
          <a:p>
            <a:pPr algn="l">
              <a:lnSpc>
                <a:spcPts val="3888"/>
              </a:lnSpc>
            </a:pPr>
            <a:endParaRPr lang="en-US" sz="1800" spc="-54" dirty="0">
              <a:solidFill>
                <a:srgbClr val="6D6E71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888"/>
              </a:lnSpc>
            </a:pPr>
            <a:r>
              <a:rPr lang="en-US" sz="1800" spc="-54" dirty="0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YOUR SUPPORT WILL HELP DELIVER CLEAN ENERGY TO A LOCAL CHARITY, REDUCE CARBON EMISSIONS, AND STRENGTHEN COMMUNITY RESILIENCE. </a:t>
            </a:r>
          </a:p>
          <a:p>
            <a:pPr algn="l">
              <a:lnSpc>
                <a:spcPts val="3888"/>
              </a:lnSpc>
            </a:pPr>
            <a:endParaRPr lang="en-US" sz="1800" spc="-54" dirty="0">
              <a:solidFill>
                <a:srgbClr val="6D6E71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888"/>
              </a:lnSpc>
            </a:pPr>
            <a:r>
              <a:rPr lang="en-US" sz="1800" spc="-54" dirty="0">
                <a:solidFill>
                  <a:srgbClr val="6D6E71"/>
                </a:solidFill>
                <a:latin typeface="Inter"/>
                <a:ea typeface="Inter"/>
                <a:cs typeface="Inter"/>
                <a:sym typeface="Inter"/>
              </a:rPr>
              <a:t>WHETHER YOU CONTRIBUTE £5,000 OR £10,000, YOUR BRAND WILL BE RECOGNISED AS A PIONEER OF THE SOLAR COMMUNITY.</a:t>
            </a:r>
          </a:p>
        </p:txBody>
      </p:sp>
      <p:pic>
        <p:nvPicPr>
          <p:cNvPr id="10" name="Picture 9" descr="A white van with orange and black graphics&#10;&#10;AI-generated content may be incorrect.">
            <a:extLst>
              <a:ext uri="{FF2B5EF4-FFF2-40B4-BE49-F238E27FC236}">
                <a16:creationId xmlns:a16="http://schemas.microsoft.com/office/drawing/2014/main" id="{B9107366-A6DB-D6F2-2FEE-5EDBE828A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970887"/>
            <a:ext cx="9430639" cy="628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bd8284a-6460-402b-8105-7fcfaf4463e9" xsi:nil="true"/>
    <lcf76f155ced4ddcb4097134ff3c332f xmlns="79477bb4-efd0-4082-8de6-5dac3cf515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41808A3F0534438B807490AAE5F090" ma:contentTypeVersion="18" ma:contentTypeDescription="Create a new document." ma:contentTypeScope="" ma:versionID="ef35e646579316f8ca290d2b6a9d87de">
  <xsd:schema xmlns:xsd="http://www.w3.org/2001/XMLSchema" xmlns:xs="http://www.w3.org/2001/XMLSchema" xmlns:p="http://schemas.microsoft.com/office/2006/metadata/properties" xmlns:ns2="79477bb4-efd0-4082-8de6-5dac3cf51529" xmlns:ns3="8bd8284a-6460-402b-8105-7fcfaf4463e9" targetNamespace="http://schemas.microsoft.com/office/2006/metadata/properties" ma:root="true" ma:fieldsID="85ab5652f89320d5adbf3f8e3d841058" ns2:_="" ns3:_="">
    <xsd:import namespace="79477bb4-efd0-4082-8de6-5dac3cf51529"/>
    <xsd:import namespace="8bd8284a-6460-402b-8105-7fcfaf4463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477bb4-efd0-4082-8de6-5dac3cf515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7dd8168-8c7e-4931-a86f-2c7be8a5f7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8284a-6460-402b-8105-7fcfaf4463e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a156926-cd68-474d-9831-c3f1af6d995c}" ma:internalName="TaxCatchAll" ma:showField="CatchAllData" ma:web="8bd8284a-6460-402b-8105-7fcfaf4463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86E5535-0772-4BB8-A1A5-AF02E1590D70}">
  <ds:schemaRefs>
    <ds:schemaRef ds:uri="http://schemas.microsoft.com/office/2006/metadata/properties"/>
    <ds:schemaRef ds:uri="http://schemas.microsoft.com/office/infopath/2007/PartnerControls"/>
    <ds:schemaRef ds:uri="8bd8284a-6460-402b-8105-7fcfaf4463e9"/>
    <ds:schemaRef ds:uri="79477bb4-efd0-4082-8de6-5dac3cf51529"/>
  </ds:schemaRefs>
</ds:datastoreItem>
</file>

<file path=customXml/itemProps2.xml><?xml version="1.0" encoding="utf-8"?>
<ds:datastoreItem xmlns:ds="http://schemas.openxmlformats.org/officeDocument/2006/customXml" ds:itemID="{4F9FA86B-97BE-4D96-8581-86516D96AB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E11066-7155-447B-943E-C8CB1CD593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477bb4-efd0-4082-8de6-5dac3cf51529"/>
    <ds:schemaRef ds:uri="8bd8284a-6460-402b-8105-7fcfaf4463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973</Words>
  <Application>Microsoft Office PowerPoint</Application>
  <PresentationFormat>Custom</PresentationFormat>
  <Paragraphs>74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Open Sauce</vt:lpstr>
      <vt:lpstr>Arial</vt:lpstr>
      <vt:lpstr>Inter Heavy</vt:lpstr>
      <vt:lpstr>Inter Bold</vt:lpstr>
      <vt:lpstr>Calibri</vt:lpstr>
      <vt:lpstr>Inter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presented by Olivia WIlson</dc:title>
  <dc:creator>Shauna Williamson</dc:creator>
  <cp:lastModifiedBy>Shauna Williamson</cp:lastModifiedBy>
  <cp:revision>22</cp:revision>
  <dcterms:created xsi:type="dcterms:W3CDTF">2006-08-16T00:00:00Z</dcterms:created>
  <dcterms:modified xsi:type="dcterms:W3CDTF">2025-10-27T08:42:04Z</dcterms:modified>
  <dc:identifier>DAG0c3mBL2s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0x0101001341808A3F0534438B807490AAE5F090</vt:lpwstr>
  </property>
  <property fmtid="{D5CDD505-2E9C-101B-9397-08002B2CF9AE}" pid="3" name="MediaServiceImageTags">
    <vt:lpwstr/>
  </property>
</Properties>
</file>